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4">
  <p:sldMasterIdLst>
    <p:sldMasterId id="2147483661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65" r:id="rId22"/>
  </p:sldIdLst>
  <p:sldSz cx="12192000" cy="6858000"/>
  <p:notesSz cx="6858000" cy="9144000"/>
  <p:embeddedFontLst>
    <p:embeddedFont>
      <p:font typeface="Abril Fatface" panose="020B0604020202020204" charset="0"/>
      <p:regular r:id="rId24"/>
    </p:embeddedFont>
    <p:embeddedFont>
      <p:font typeface="Barlow Condensed" panose="00000506000000000000" pitchFamily="2" charset="0"/>
      <p:regular r:id="rId25"/>
      <p:bold r:id="rId26"/>
      <p:italic r:id="rId27"/>
      <p:boldItalic r:id="rId28"/>
    </p:embeddedFont>
    <p:embeddedFont>
      <p:font typeface="Darker Grotesque SemiBold" panose="020B0604020202020204" charset="0"/>
      <p:regular r:id="rId29"/>
      <p:bold r:id="rId30"/>
    </p:embeddedFont>
    <p:embeddedFont>
      <p:font typeface="DM Serif Display" panose="020B0604020202020204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073618e6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073618e6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6281625" y="4488100"/>
            <a:ext cx="5910300" cy="23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261100" y="4767825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6605400" y="1765275"/>
            <a:ext cx="39852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840034" y="4829799"/>
            <a:ext cx="3992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6" name="Google Shape;16;p2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>
            <a:spLocks noGrp="1"/>
          </p:cNvSpPr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body" idx="1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/>
          <p:nvPr/>
        </p:nvSpPr>
        <p:spPr>
          <a:xfrm>
            <a:off x="6281625" y="3381625"/>
            <a:ext cx="5910300" cy="347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1"/>
          </p:nvPr>
        </p:nvSpPr>
        <p:spPr>
          <a:xfrm>
            <a:off x="6130600" y="2516825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title"/>
          </p:nvPr>
        </p:nvSpPr>
        <p:spPr>
          <a:xfrm>
            <a:off x="61306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2" name="Google Shape;162;p14"/>
          <p:cNvSpPr txBox="1">
            <a:spLocks noGrp="1"/>
          </p:cNvSpPr>
          <p:nvPr>
            <p:ph type="body" idx="2"/>
          </p:nvPr>
        </p:nvSpPr>
        <p:spPr>
          <a:xfrm>
            <a:off x="6130650" y="3381625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63" name="Google Shape;163;p14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64" name="Google Shape;164;p14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939775" y="0"/>
            <a:ext cx="11252100" cy="690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428900" y="517175"/>
            <a:ext cx="10347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 rot="10800000" flipH="1">
            <a:off x="1320775" y="2158200"/>
            <a:ext cx="10455300" cy="1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 rot="10800000" flipH="1">
            <a:off x="1320775" y="2920202"/>
            <a:ext cx="10455300" cy="1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rot="10800000" flipH="1">
            <a:off x="1320775" y="3606005"/>
            <a:ext cx="10455300" cy="1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5"/>
          <p:cNvCxnSpPr/>
          <p:nvPr/>
        </p:nvCxnSpPr>
        <p:spPr>
          <a:xfrm rot="10800000" flipH="1">
            <a:off x="1320775" y="4291807"/>
            <a:ext cx="10455300" cy="1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5"/>
          <p:cNvCxnSpPr/>
          <p:nvPr/>
        </p:nvCxnSpPr>
        <p:spPr>
          <a:xfrm rot="10800000" flipH="1">
            <a:off x="1320775" y="4977609"/>
            <a:ext cx="10455300" cy="1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5"/>
          <p:cNvCxnSpPr/>
          <p:nvPr/>
        </p:nvCxnSpPr>
        <p:spPr>
          <a:xfrm rot="10800000" flipH="1">
            <a:off x="1320775" y="5722725"/>
            <a:ext cx="10455300" cy="1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5"/>
          <p:cNvCxnSpPr/>
          <p:nvPr/>
        </p:nvCxnSpPr>
        <p:spPr>
          <a:xfrm rot="10800000" flipH="1">
            <a:off x="1320775" y="6429675"/>
            <a:ext cx="10455300" cy="1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" name="Google Shape;42;p5"/>
          <p:cNvGrpSpPr/>
          <p:nvPr/>
        </p:nvGrpSpPr>
        <p:grpSpPr>
          <a:xfrm>
            <a:off x="11035437" y="515542"/>
            <a:ext cx="674700" cy="674700"/>
            <a:chOff x="11303537" y="228842"/>
            <a:chExt cx="674700" cy="674700"/>
          </a:xfrm>
        </p:grpSpPr>
        <p:sp>
          <p:nvSpPr>
            <p:cNvPr id="43" name="Google Shape;43;p5"/>
            <p:cNvSpPr/>
            <p:nvPr/>
          </p:nvSpPr>
          <p:spPr>
            <a:xfrm rot="2700000">
              <a:off x="11217471" y="512523"/>
              <a:ext cx="846831" cy="1073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2700000" flipH="1">
              <a:off x="11217471" y="512523"/>
              <a:ext cx="846831" cy="1073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1352700" y="1599600"/>
            <a:ext cx="1034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1352700" y="2306570"/>
            <a:ext cx="1034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1352700" y="3013540"/>
            <a:ext cx="1034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1352700" y="3720510"/>
            <a:ext cx="1034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5"/>
          </p:nvPr>
        </p:nvSpPr>
        <p:spPr>
          <a:xfrm>
            <a:off x="1352700" y="4427480"/>
            <a:ext cx="1034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6"/>
          </p:nvPr>
        </p:nvSpPr>
        <p:spPr>
          <a:xfrm>
            <a:off x="1352700" y="5134450"/>
            <a:ext cx="1034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7"/>
          </p:nvPr>
        </p:nvSpPr>
        <p:spPr>
          <a:xfrm>
            <a:off x="1352700" y="5841400"/>
            <a:ext cx="1034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7270450" y="1314275"/>
            <a:ext cx="4921500" cy="554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" name="Google Shape;55;p6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" name="Google Shape;56;p6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57" name="Google Shape;57;p6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1"/>
          </p:nvPr>
        </p:nvSpPr>
        <p:spPr>
          <a:xfrm>
            <a:off x="1618200" y="2495350"/>
            <a:ext cx="8955600" cy="288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" name="Google Shape;64;p7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" name="Google Shape;65;p7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66" name="Google Shape;66;p7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7"/>
          <p:cNvSpPr/>
          <p:nvPr/>
        </p:nvSpPr>
        <p:spPr>
          <a:xfrm>
            <a:off x="711325" y="2242750"/>
            <a:ext cx="3268200" cy="397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4461825" y="2242750"/>
            <a:ext cx="3268200" cy="397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8212350" y="2242750"/>
            <a:ext cx="3268200" cy="397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854575" y="2281375"/>
            <a:ext cx="2981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title" idx="2"/>
          </p:nvPr>
        </p:nvSpPr>
        <p:spPr>
          <a:xfrm>
            <a:off x="4605075" y="2281375"/>
            <a:ext cx="2981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 idx="3"/>
          </p:nvPr>
        </p:nvSpPr>
        <p:spPr>
          <a:xfrm>
            <a:off x="8355575" y="2281375"/>
            <a:ext cx="2981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854578" y="3495031"/>
            <a:ext cx="2981700" cy="54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body" idx="4"/>
          </p:nvPr>
        </p:nvSpPr>
        <p:spPr>
          <a:xfrm>
            <a:off x="854575" y="4259131"/>
            <a:ext cx="2981700" cy="180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subTitle" idx="5"/>
          </p:nvPr>
        </p:nvSpPr>
        <p:spPr>
          <a:xfrm>
            <a:off x="4597765" y="3451499"/>
            <a:ext cx="2981700" cy="54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6"/>
          </p:nvPr>
        </p:nvSpPr>
        <p:spPr>
          <a:xfrm>
            <a:off x="4597763" y="4227674"/>
            <a:ext cx="2981700" cy="180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ubTitle" idx="7"/>
          </p:nvPr>
        </p:nvSpPr>
        <p:spPr>
          <a:xfrm>
            <a:off x="8340978" y="3495031"/>
            <a:ext cx="2981700" cy="54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8"/>
          </p:nvPr>
        </p:nvSpPr>
        <p:spPr>
          <a:xfrm>
            <a:off x="8340975" y="4259131"/>
            <a:ext cx="2981700" cy="180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title" idx="9"/>
          </p:nvPr>
        </p:nvSpPr>
        <p:spPr>
          <a:xfrm>
            <a:off x="196800" y="292875"/>
            <a:ext cx="11798400" cy="940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0" y="1311950"/>
            <a:ext cx="6096000" cy="554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8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" name="Google Shape;86;p8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87" name="Google Shape;87;p8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8"/>
          <p:cNvSpPr txBox="1">
            <a:spLocks noGrp="1"/>
          </p:cNvSpPr>
          <p:nvPr>
            <p:ph type="subTitle" idx="1"/>
          </p:nvPr>
        </p:nvSpPr>
        <p:spPr>
          <a:xfrm>
            <a:off x="448867" y="2024167"/>
            <a:ext cx="3989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subTitle" idx="2"/>
          </p:nvPr>
        </p:nvSpPr>
        <p:spPr>
          <a:xfrm>
            <a:off x="6096467" y="2024167"/>
            <a:ext cx="3989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1327200" y="2961200"/>
            <a:ext cx="44103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body" idx="4"/>
          </p:nvPr>
        </p:nvSpPr>
        <p:spPr>
          <a:xfrm>
            <a:off x="6770523" y="2949450"/>
            <a:ext cx="44106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5" name="Google Shape;95;p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/>
          <p:nvPr/>
        </p:nvSpPr>
        <p:spPr>
          <a:xfrm>
            <a:off x="558100" y="2147325"/>
            <a:ext cx="11095500" cy="398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920625" y="2434225"/>
            <a:ext cx="10390500" cy="3399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9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9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" name="Google Shape;102;p9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03" name="Google Shape;103;p9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9"/>
          <p:cNvSpPr txBox="1">
            <a:spLocks noGrp="1"/>
          </p:cNvSpPr>
          <p:nvPr>
            <p:ph type="title" idx="2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>
            <a:spLocks noGrp="1"/>
          </p:cNvSpPr>
          <p:nvPr>
            <p:ph type="subTitle" idx="1"/>
          </p:nvPr>
        </p:nvSpPr>
        <p:spPr>
          <a:xfrm>
            <a:off x="763528" y="4197400"/>
            <a:ext cx="31902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body" idx="2"/>
          </p:nvPr>
        </p:nvSpPr>
        <p:spPr>
          <a:xfrm>
            <a:off x="763525" y="4635350"/>
            <a:ext cx="31902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ubTitle" idx="3"/>
          </p:nvPr>
        </p:nvSpPr>
        <p:spPr>
          <a:xfrm>
            <a:off x="4487744" y="4197400"/>
            <a:ext cx="31902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body" idx="4"/>
          </p:nvPr>
        </p:nvSpPr>
        <p:spPr>
          <a:xfrm>
            <a:off x="4487741" y="4635350"/>
            <a:ext cx="31902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subTitle" idx="5"/>
          </p:nvPr>
        </p:nvSpPr>
        <p:spPr>
          <a:xfrm>
            <a:off x="8211959" y="4197400"/>
            <a:ext cx="31902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body" idx="6"/>
          </p:nvPr>
        </p:nvSpPr>
        <p:spPr>
          <a:xfrm>
            <a:off x="8211956" y="4635350"/>
            <a:ext cx="31902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" name="Google Shape;115;p10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" name="Google Shape;116;p10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17" name="Google Shape;117;p10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0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Map">
  <p:cSld name="CUSTOM_13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/>
          <p:nvPr/>
        </p:nvSpPr>
        <p:spPr>
          <a:xfrm>
            <a:off x="7930500" y="1314275"/>
            <a:ext cx="4261500" cy="554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" name="Google Shape;124;p11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11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26" name="Google Shape;126;p11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subTitle" idx="1"/>
          </p:nvPr>
        </p:nvSpPr>
        <p:spPr>
          <a:xfrm>
            <a:off x="8225931" y="1882375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2"/>
          </p:nvPr>
        </p:nvSpPr>
        <p:spPr>
          <a:xfrm>
            <a:off x="8225931" y="4102757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31" name="Google Shape;131;p1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2" name="Google Shape;132;p11"/>
          <p:cNvSpPr txBox="1">
            <a:spLocks noGrp="1"/>
          </p:cNvSpPr>
          <p:nvPr>
            <p:ph type="body" idx="3"/>
          </p:nvPr>
        </p:nvSpPr>
        <p:spPr>
          <a:xfrm>
            <a:off x="8225925" y="2318375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3" name="Google Shape;133;p11"/>
          <p:cNvSpPr txBox="1">
            <a:spLocks noGrp="1"/>
          </p:cNvSpPr>
          <p:nvPr>
            <p:ph type="body" idx="4"/>
          </p:nvPr>
        </p:nvSpPr>
        <p:spPr>
          <a:xfrm>
            <a:off x="8225925" y="4506700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●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marL="914400" lvl="1" indent="-3683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○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2pPr>
            <a:lvl3pPr marL="1371600" lvl="2" indent="-3683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■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3pPr>
            <a:lvl4pPr marL="1828800" lvl="3" indent="-3683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●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4pPr>
            <a:lvl5pPr marL="2286000" lvl="4" indent="-3683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○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5pPr>
            <a:lvl6pPr marL="2743200" lvl="5" indent="-3683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■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6pPr>
            <a:lvl7pPr marL="3200400" lvl="6" indent="-3683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●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7pPr>
            <a:lvl8pPr marL="3657600" lvl="7" indent="-3683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○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8pPr>
            <a:lvl9pPr marL="4114800" lvl="8" indent="-3683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200"/>
              <a:buFont typeface="Darker Grotesque SemiBold"/>
              <a:buChar char="■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2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6.gif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>
            <a:spLocks noGrp="1"/>
          </p:cNvSpPr>
          <p:nvPr>
            <p:ph type="title"/>
          </p:nvPr>
        </p:nvSpPr>
        <p:spPr>
          <a:xfrm>
            <a:off x="1625839" y="518830"/>
            <a:ext cx="9245121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WIRELESS AND MOBILE NETWORK SECURITY</a:t>
            </a:r>
            <a:endParaRPr sz="3000" dirty="0"/>
          </a:p>
        </p:txBody>
      </p:sp>
      <p:sp>
        <p:nvSpPr>
          <p:cNvPr id="173" name="Google Shape;173;p15"/>
          <p:cNvSpPr txBox="1">
            <a:spLocks noGrp="1"/>
          </p:cNvSpPr>
          <p:nvPr>
            <p:ph type="subTitle" idx="1"/>
          </p:nvPr>
        </p:nvSpPr>
        <p:spPr>
          <a:xfrm>
            <a:off x="5112077" y="4760088"/>
            <a:ext cx="6299982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 h</a:t>
            </a:r>
            <a:r>
              <a:rPr lang="vi-V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ướng dẫn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 BÙI QUY ANH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vi-V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 thực hiện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HUỲNH HỮU HIỆP – 51800677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NGUYỄN ĐÌNH LUÂN – 51800994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NGUYỄN HỮU TƯỜNG – 51801036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ECEF9-B712-4760-A55F-3ABC196F8CF6}"/>
              </a:ext>
            </a:extLst>
          </p:cNvPr>
          <p:cNvSpPr txBox="1"/>
          <p:nvPr/>
        </p:nvSpPr>
        <p:spPr>
          <a:xfrm>
            <a:off x="5943600" y="1380012"/>
            <a:ext cx="6155702" cy="139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3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dây</a:t>
            </a: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THL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AutoShape 2" descr="Bảo trì hệ thống mạng máy tính">
            <a:extLst>
              <a:ext uri="{FF2B5EF4-FFF2-40B4-BE49-F238E27FC236}">
                <a16:creationId xmlns:a16="http://schemas.microsoft.com/office/drawing/2014/main" id="{8533FA13-1F2C-44CD-91B1-12363FD775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Giải Pháp Hệ Thống Mạng Không Dây - Blog BizCloud">
            <a:extLst>
              <a:ext uri="{FF2B5EF4-FFF2-40B4-BE49-F238E27FC236}">
                <a16:creationId xmlns:a16="http://schemas.microsoft.com/office/drawing/2014/main" id="{204ACDEF-CC3B-49A4-833C-1D2C8A25B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4141"/>
            <a:ext cx="5269584" cy="52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2F2ED8-1CB3-4D22-97D4-475AD8E46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D26DE-0931-4904-AB1E-8566E227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Chương 2 Cơ sở lý thuyết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A44D7-B541-479D-8AA5-B903046B1213}"/>
              </a:ext>
            </a:extLst>
          </p:cNvPr>
          <p:cNvSpPr txBox="1"/>
          <p:nvPr/>
        </p:nvSpPr>
        <p:spPr>
          <a:xfrm>
            <a:off x="334652" y="1824206"/>
            <a:ext cx="615570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2.5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niệm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 toàn bảo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dây</a:t>
            </a: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A584E-4C1B-4085-AFE1-788DC9637FA2}"/>
              </a:ext>
            </a:extLst>
          </p:cNvPr>
          <p:cNvSpPr txBox="1"/>
          <p:nvPr/>
        </p:nvSpPr>
        <p:spPr>
          <a:xfrm>
            <a:off x="334652" y="2309452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>
                <a:tab pos="4050665" algn="ctr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lỗ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hỏng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chủ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yếu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trong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viễn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thông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7883D2-B8D7-41C6-98D4-AEF41993E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785" y="3155882"/>
            <a:ext cx="361188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62F75F-55CB-4472-BFF0-F6F476C8BFC6}"/>
              </a:ext>
            </a:extLst>
          </p:cNvPr>
          <p:cNvSpPr txBox="1"/>
          <p:nvPr/>
        </p:nvSpPr>
        <p:spPr>
          <a:xfrm>
            <a:off x="334652" y="4127917"/>
            <a:ext cx="6155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 18: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Kênh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liên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lạc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giữa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người Alice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Bob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E0BE0D-8F60-4891-B7DC-9EC93FFF9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410" y="4714936"/>
            <a:ext cx="4024630" cy="1432560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061E2A-065D-44B8-805B-931CF2BD4B35}"/>
              </a:ext>
            </a:extLst>
          </p:cNvPr>
          <p:cNvSpPr txBox="1"/>
          <p:nvPr/>
        </p:nvSpPr>
        <p:spPr>
          <a:xfrm>
            <a:off x="245096" y="6281331"/>
            <a:ext cx="6245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2.12: Mô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biệt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giữa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hai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bên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endParaRPr lang="en-US" sz="14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4025B1-E1EE-4E49-BA87-CF8A74CA1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315" y="2925353"/>
            <a:ext cx="4197985" cy="2137457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8FEAB7-DC50-43C4-9041-7196DCFD9129}"/>
              </a:ext>
            </a:extLst>
          </p:cNvPr>
          <p:cNvSpPr txBox="1"/>
          <p:nvPr/>
        </p:nvSpPr>
        <p:spPr>
          <a:xfrm>
            <a:off x="6554678" y="5123439"/>
            <a:ext cx="6245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2.13: Mô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chống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lại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cuộc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từ attacker.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096020-B20C-43BC-96E3-DAFE743CB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426483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08697-29CB-4C9C-BD99-B75644A5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Chương 2 Cơ sở lý thuyết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8C228-670B-45D5-B127-FB75F8067CCD}"/>
              </a:ext>
            </a:extLst>
          </p:cNvPr>
          <p:cNvSpPr txBox="1"/>
          <p:nvPr/>
        </p:nvSpPr>
        <p:spPr>
          <a:xfrm>
            <a:off x="98982" y="1739365"/>
            <a:ext cx="615570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2.6 Các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86CB4-DBEA-4C25-A19C-B884F0055FE4}"/>
              </a:ext>
            </a:extLst>
          </p:cNvPr>
          <p:cNvSpPr txBox="1"/>
          <p:nvPr/>
        </p:nvSpPr>
        <p:spPr>
          <a:xfrm>
            <a:off x="164970" y="2238985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(Passive attack)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13ADC-E7ED-4094-AD1F-66857E520DFA}"/>
              </a:ext>
            </a:extLst>
          </p:cNvPr>
          <p:cNvSpPr txBox="1"/>
          <p:nvPr/>
        </p:nvSpPr>
        <p:spPr>
          <a:xfrm>
            <a:off x="164970" y="2738605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(Insider attack)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F2D77F-D410-4160-8DF1-89D7B8311ED2}"/>
              </a:ext>
            </a:extLst>
          </p:cNvPr>
          <p:cNvSpPr txBox="1"/>
          <p:nvPr/>
        </p:nvSpPr>
        <p:spPr>
          <a:xfrm>
            <a:off x="164970" y="3249833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Phishing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5DDE6A-23BC-4970-B8D1-7868EAC80CE8}"/>
              </a:ext>
            </a:extLst>
          </p:cNvPr>
          <p:cNvSpPr txBox="1"/>
          <p:nvPr/>
        </p:nvSpPr>
        <p:spPr>
          <a:xfrm>
            <a:off x="164970" y="3704869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từ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chối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(denial of service attack)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ECACDD-C216-4861-9460-FC3FF8F1D32C}"/>
              </a:ext>
            </a:extLst>
          </p:cNvPr>
          <p:cNvSpPr txBox="1"/>
          <p:nvPr/>
        </p:nvSpPr>
        <p:spPr>
          <a:xfrm>
            <a:off x="164970" y="4238107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mã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khóa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(Compromised-Key Attack)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20ED3-6562-4877-9D4F-128A98223076}"/>
              </a:ext>
            </a:extLst>
          </p:cNvPr>
          <p:cNvSpPr txBox="1"/>
          <p:nvPr/>
        </p:nvSpPr>
        <p:spPr>
          <a:xfrm>
            <a:off x="164970" y="4690260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trực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F15E01-2DEC-4578-854D-C540DA649C92}"/>
              </a:ext>
            </a:extLst>
          </p:cNvPr>
          <p:cNvSpPr txBox="1"/>
          <p:nvPr/>
        </p:nvSpPr>
        <p:spPr>
          <a:xfrm>
            <a:off x="164970" y="5174052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vào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yếu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con người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A3FB10-3908-4355-9FB2-82471EDEFC13}"/>
              </a:ext>
            </a:extLst>
          </p:cNvPr>
          <p:cNvSpPr txBox="1"/>
          <p:nvPr/>
        </p:nvSpPr>
        <p:spPr>
          <a:xfrm>
            <a:off x="164970" y="5701524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khác</a:t>
            </a:r>
          </a:p>
        </p:txBody>
      </p:sp>
      <p:pic>
        <p:nvPicPr>
          <p:cNvPr id="2050" name="Picture 2" descr="Các kiểu tấn công phổ biến trong mạng -">
            <a:extLst>
              <a:ext uri="{FF2B5EF4-FFF2-40B4-BE49-F238E27FC236}">
                <a16:creationId xmlns:a16="http://schemas.microsoft.com/office/drawing/2014/main" id="{5E4C5CBB-B084-4387-9A83-D6E799CC3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063" y="1746139"/>
            <a:ext cx="6337955" cy="511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A3B999-03B5-4A2F-ACE2-B6DACAB46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702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FC96-4160-452B-8CF4-16DA7072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Chương 2 Cơ sở lý thuyết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9A011-DC6E-47B9-82AD-5AFDDA295E8E}"/>
              </a:ext>
            </a:extLst>
          </p:cNvPr>
          <p:cNvSpPr txBox="1"/>
          <p:nvPr/>
        </p:nvSpPr>
        <p:spPr>
          <a:xfrm>
            <a:off x="161076" y="1745923"/>
            <a:ext cx="615570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2.7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Hot Spot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các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khác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B01192-7DBE-4CFA-9EEF-7347CB43ED9F}"/>
              </a:ext>
            </a:extLst>
          </p:cNvPr>
          <p:cNvSpPr txBox="1"/>
          <p:nvPr/>
        </p:nvSpPr>
        <p:spPr>
          <a:xfrm>
            <a:off x="227064" y="2272914"/>
            <a:ext cx="6155702" cy="115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Hot Spot là các mạng Wi-Fi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thường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khai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các sân bay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nhà ga giúp người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có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với Internet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hoặc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Intranet của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nhờ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dây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5FABD-8156-42D6-BC0A-C760706D52F8}"/>
              </a:ext>
            </a:extLst>
          </p:cNvPr>
          <p:cNvSpPr txBox="1"/>
          <p:nvPr/>
        </p:nvSpPr>
        <p:spPr>
          <a:xfrm>
            <a:off x="227064" y="3521845"/>
            <a:ext cx="6579089" cy="3125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Cổng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cố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định trong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Hot Spot bao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Tường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lửa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tắc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Máy chủ Web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Khung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Khung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tùy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9E02E-4580-4B9E-8EA8-27BC7C802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860" y="3655048"/>
            <a:ext cx="4282440" cy="188976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09C3E1-53CB-4764-8052-5E0D3AEF9EB9}"/>
              </a:ext>
            </a:extLst>
          </p:cNvPr>
          <p:cNvSpPr txBox="1"/>
          <p:nvPr/>
        </p:nvSpPr>
        <p:spPr>
          <a:xfrm>
            <a:off x="6591142" y="5594473"/>
            <a:ext cx="6155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2.14: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Hot Spot.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F8ED7E-8110-40B2-900A-06E5EDA0D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632518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0BF0-3E16-47F0-90BB-51D1CFE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Chương 2 Cơ sở lý thuyết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34CBC-B2A1-4B9C-A328-99B97F1F5B8E}"/>
              </a:ext>
            </a:extLst>
          </p:cNvPr>
          <p:cNvSpPr txBox="1"/>
          <p:nvPr/>
        </p:nvSpPr>
        <p:spPr>
          <a:xfrm>
            <a:off x="259238" y="2902027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Chuyển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hướng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 Redirection)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31D10C-8449-4CF0-80E4-2EFB68C44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072" y="2212786"/>
            <a:ext cx="4286702" cy="1994003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4E0205-F5C9-4E93-9801-FE82909EC231}"/>
              </a:ext>
            </a:extLst>
          </p:cNvPr>
          <p:cNvSpPr txBox="1"/>
          <p:nvPr/>
        </p:nvSpPr>
        <p:spPr>
          <a:xfrm>
            <a:off x="6744879" y="4301437"/>
            <a:ext cx="6155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2.15: Các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trong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của Hot Spot.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59362-448C-4B1C-A0C1-73611CBEF93D}"/>
              </a:ext>
            </a:extLst>
          </p:cNvPr>
          <p:cNvSpPr txBox="1"/>
          <p:nvPr/>
        </p:nvSpPr>
        <p:spPr>
          <a:xfrm>
            <a:off x="259238" y="3543202"/>
            <a:ext cx="6287678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Ủy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quyền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 Authorization)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640F8-EABD-4A1D-9490-2E67B713D7C3}"/>
              </a:ext>
            </a:extLst>
          </p:cNvPr>
          <p:cNvSpPr txBox="1"/>
          <p:nvPr/>
        </p:nvSpPr>
        <p:spPr>
          <a:xfrm>
            <a:off x="259238" y="4839432"/>
            <a:ext cx="6287678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Ngắt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 Disconnection)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783EEF-1A82-4D49-A6E1-885DC34CC2C2}"/>
              </a:ext>
            </a:extLst>
          </p:cNvPr>
          <p:cNvSpPr txBox="1"/>
          <p:nvPr/>
        </p:nvSpPr>
        <p:spPr>
          <a:xfrm>
            <a:off x="259238" y="4206789"/>
            <a:ext cx="6287678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 Connection)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0283F3-4C48-433B-AB65-B17A0B42F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3A2660-4661-451F-802D-2CD1461DC32E}"/>
              </a:ext>
            </a:extLst>
          </p:cNvPr>
          <p:cNvSpPr txBox="1"/>
          <p:nvPr/>
        </p:nvSpPr>
        <p:spPr>
          <a:xfrm>
            <a:off x="259238" y="2218454"/>
            <a:ext cx="3706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HotSpot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vi-VN" sz="1600" dirty="0"/>
          </a:p>
        </p:txBody>
      </p:sp>
    </p:spTree>
    <p:extLst>
      <p:ext uri="{BB962C8B-B14F-4D97-AF65-F5344CB8AC3E}">
        <p14:creationId xmlns:p14="http://schemas.microsoft.com/office/powerpoint/2010/main" val="95167612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33CED-9FEB-469F-A883-5225E25CD73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" dirty="0"/>
              <a:t>Chương 2 Cơ sở lý thuyết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9C675-B657-43D3-B5A2-55BF6986C0C9}"/>
              </a:ext>
            </a:extLst>
          </p:cNvPr>
          <p:cNvSpPr txBox="1"/>
          <p:nvPr/>
        </p:nvSpPr>
        <p:spPr>
          <a:xfrm>
            <a:off x="415599" y="1673377"/>
            <a:ext cx="8247634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2.8 Các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AAA để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soát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quyền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cập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vào mạng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riêng</a:t>
            </a: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26B28-769C-4545-8FFF-6A8AEE538187}"/>
              </a:ext>
            </a:extLst>
          </p:cNvPr>
          <p:cNvSpPr txBox="1"/>
          <p:nvPr/>
        </p:nvSpPr>
        <p:spPr>
          <a:xfrm>
            <a:off x="871980" y="2236099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Giới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về AAA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B4120B-CAC5-4E9F-8727-CBD24361F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02" y="2828311"/>
            <a:ext cx="4320540" cy="23698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D91EFB-787C-4E5E-9956-92A6F29F8FEE}"/>
              </a:ext>
            </a:extLst>
          </p:cNvPr>
          <p:cNvSpPr txBox="1"/>
          <p:nvPr/>
        </p:nvSpPr>
        <p:spPr>
          <a:xfrm>
            <a:off x="56561" y="5372921"/>
            <a:ext cx="6155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2.16: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AAA.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3A7350-7794-4958-B220-841E6DF63381}"/>
              </a:ext>
            </a:extLst>
          </p:cNvPr>
          <p:cNvSpPr txBox="1"/>
          <p:nvPr/>
        </p:nvSpPr>
        <p:spPr>
          <a:xfrm>
            <a:off x="6036298" y="2285295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trong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AAA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DC140-82C4-4F6C-8D00-449F3F2E5EE9}"/>
              </a:ext>
            </a:extLst>
          </p:cNvPr>
          <p:cNvSpPr txBox="1"/>
          <p:nvPr/>
        </p:nvSpPr>
        <p:spPr>
          <a:xfrm>
            <a:off x="6443220" y="2661985"/>
            <a:ext cx="6188696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TACACS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A65504-2996-42FC-AE89-5E53208D82AF}"/>
              </a:ext>
            </a:extLst>
          </p:cNvPr>
          <p:cNvSpPr txBox="1"/>
          <p:nvPr/>
        </p:nvSpPr>
        <p:spPr>
          <a:xfrm>
            <a:off x="6513921" y="3682233"/>
            <a:ext cx="627825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BA02FA-BAB3-4E7E-BC64-06B7FD4AB973}"/>
              </a:ext>
            </a:extLst>
          </p:cNvPr>
          <p:cNvSpPr txBox="1"/>
          <p:nvPr/>
        </p:nvSpPr>
        <p:spPr>
          <a:xfrm>
            <a:off x="6256177" y="2982233"/>
            <a:ext cx="4796021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TACACS là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hướng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(connection-oriented) là TCP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port 49.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5CC570-2432-4A18-BA7E-8F8FB276821C}"/>
              </a:ext>
            </a:extLst>
          </p:cNvPr>
          <p:cNvSpPr txBox="1"/>
          <p:nvPr/>
        </p:nvSpPr>
        <p:spPr>
          <a:xfrm>
            <a:off x="6325386" y="4137230"/>
            <a:ext cx="630653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RADIUS là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mô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client-server.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B5BB11-896C-491F-9BBB-55D9F1142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379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168323-257F-4867-862E-B1DE482FE0E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" dirty="0"/>
              <a:t>Chương 2 Cơ sở lý thuyết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6309C-DB76-4660-A8A4-97194C44D962}"/>
              </a:ext>
            </a:extLst>
          </p:cNvPr>
          <p:cNvSpPr txBox="1"/>
          <p:nvPr/>
        </p:nvSpPr>
        <p:spPr>
          <a:xfrm>
            <a:off x="259239" y="1626592"/>
            <a:ext cx="615570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2.9 Các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bảo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dây</a:t>
            </a: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61251-7B7B-4AF8-A469-1B2212304181}"/>
              </a:ext>
            </a:extLst>
          </p:cNvPr>
          <p:cNvSpPr txBox="1"/>
          <p:nvPr/>
        </p:nvSpPr>
        <p:spPr>
          <a:xfrm>
            <a:off x="777712" y="2206412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trong 802.1x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FCAD-0A4F-412B-89B6-272D493F9A0C}"/>
              </a:ext>
            </a:extLst>
          </p:cNvPr>
          <p:cNvSpPr txBox="1"/>
          <p:nvPr/>
        </p:nvSpPr>
        <p:spPr>
          <a:xfrm>
            <a:off x="766411" y="2579002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0964E8-92AC-40A5-886F-AEEBE3D4D1C2}"/>
              </a:ext>
            </a:extLst>
          </p:cNvPr>
          <p:cNvSpPr txBox="1"/>
          <p:nvPr/>
        </p:nvSpPr>
        <p:spPr>
          <a:xfrm>
            <a:off x="777712" y="2917492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(SSID)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5DAF33-F3BC-4B1C-A49C-081FB47075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5" r="16023"/>
          <a:stretch/>
        </p:blipFill>
        <p:spPr bwMode="auto">
          <a:xfrm>
            <a:off x="746968" y="3379509"/>
            <a:ext cx="4168140" cy="7162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10C2A3-1169-4E46-98CB-F5361BDE3D17}"/>
              </a:ext>
            </a:extLst>
          </p:cNvPr>
          <p:cNvSpPr txBox="1"/>
          <p:nvPr/>
        </p:nvSpPr>
        <p:spPr>
          <a:xfrm>
            <a:off x="-431157" y="4149935"/>
            <a:ext cx="6155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2.17: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tên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SSID.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3C1D15-BACE-4E0F-82D6-E92DED1BB171}"/>
              </a:ext>
            </a:extLst>
          </p:cNvPr>
          <p:cNvSpPr txBox="1"/>
          <p:nvPr/>
        </p:nvSpPr>
        <p:spPr>
          <a:xfrm>
            <a:off x="5536561" y="2200881"/>
            <a:ext cx="6476214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người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khẩu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758DA3-8542-405F-BE6B-55D550CF68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2"/>
          <a:stretch/>
        </p:blipFill>
        <p:spPr bwMode="auto">
          <a:xfrm>
            <a:off x="5628391" y="2642624"/>
            <a:ext cx="4762500" cy="1143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7794C9-E824-4FF6-B4E5-AB721F9DAE7A}"/>
              </a:ext>
            </a:extLst>
          </p:cNvPr>
          <p:cNvSpPr txBox="1"/>
          <p:nvPr/>
        </p:nvSpPr>
        <p:spPr>
          <a:xfrm>
            <a:off x="4623848" y="3897709"/>
            <a:ext cx="64762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 29: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tên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người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khẩu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F94170-3F71-4551-B0D5-0DDDCAB85EED}"/>
              </a:ext>
            </a:extLst>
          </p:cNvPr>
          <p:cNvSpPr txBox="1"/>
          <p:nvPr/>
        </p:nvSpPr>
        <p:spPr>
          <a:xfrm>
            <a:off x="5628391" y="4432127"/>
            <a:ext cx="6476214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mã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để bảo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wifi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8EE802-C85A-4633-8D22-B199F3776A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r="5815"/>
          <a:stretch/>
        </p:blipFill>
        <p:spPr bwMode="auto">
          <a:xfrm>
            <a:off x="5724545" y="4928632"/>
            <a:ext cx="4666346" cy="5562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68F1809-5786-416C-8A9B-390B9C6E620F}"/>
              </a:ext>
            </a:extLst>
          </p:cNvPr>
          <p:cNvSpPr txBox="1"/>
          <p:nvPr/>
        </p:nvSpPr>
        <p:spPr>
          <a:xfrm>
            <a:off x="4771534" y="5599448"/>
            <a:ext cx="64762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 30: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mã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khác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để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tăng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cường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bảo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EB96CD-0F93-4934-B43C-B9C676E77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544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78726A-0EAD-4F51-A2B5-E4C08D949355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" dirty="0"/>
              <a:t>Chương 2 Cơ sở lý thuyết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E5D0A-2B1A-4A14-A820-84F0737DE458}"/>
              </a:ext>
            </a:extLst>
          </p:cNvPr>
          <p:cNvSpPr txBox="1"/>
          <p:nvPr/>
        </p:nvSpPr>
        <p:spPr>
          <a:xfrm>
            <a:off x="786032" y="2258576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20F918-9B19-4D11-A0C5-03C59D3E61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" t="3061" r="7451"/>
          <a:stretch/>
        </p:blipFill>
        <p:spPr bwMode="auto">
          <a:xfrm>
            <a:off x="952068" y="2843125"/>
            <a:ext cx="4518660" cy="6172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8B107A-24F0-46A1-BBDB-5B79FD171EE9}"/>
              </a:ext>
            </a:extLst>
          </p:cNvPr>
          <p:cNvSpPr txBox="1"/>
          <p:nvPr/>
        </p:nvSpPr>
        <p:spPr>
          <a:xfrm>
            <a:off x="786032" y="4176195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Vô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40FA4-F165-4592-B58C-A11FBC8A17A3}"/>
              </a:ext>
            </a:extLst>
          </p:cNvPr>
          <p:cNvSpPr txBox="1"/>
          <p:nvPr/>
        </p:nvSpPr>
        <p:spPr>
          <a:xfrm>
            <a:off x="133547" y="3470954"/>
            <a:ext cx="6155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2.18: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đủ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để bảo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hơn.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6364AE-19A1-4F44-8D66-D1E30E3F5FEA}"/>
              </a:ext>
            </a:extLst>
          </p:cNvPr>
          <p:cNvSpPr txBox="1"/>
          <p:nvPr/>
        </p:nvSpPr>
        <p:spPr>
          <a:xfrm>
            <a:off x="786032" y="4625598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tường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lửa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để bảo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E45C79-45E3-47B5-827B-BF46C4A3392D}"/>
              </a:ext>
            </a:extLst>
          </p:cNvPr>
          <p:cNvSpPr txBox="1"/>
          <p:nvPr/>
        </p:nvSpPr>
        <p:spPr>
          <a:xfrm>
            <a:off x="6095950" y="2292688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VPN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A077F52-4D86-49E8-902A-32F0AAA15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578" y="2830633"/>
            <a:ext cx="5152390" cy="2217420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B7F5B2-C150-4319-804B-1AF99385A678}"/>
              </a:ext>
            </a:extLst>
          </p:cNvPr>
          <p:cNvSpPr txBox="1"/>
          <p:nvPr/>
        </p:nvSpPr>
        <p:spPr>
          <a:xfrm>
            <a:off x="5681260" y="5094090"/>
            <a:ext cx="6457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2.19: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VPN để bảo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6E1C4B-DE02-48BA-AFED-A2E4D339480B}"/>
              </a:ext>
            </a:extLst>
          </p:cNvPr>
          <p:cNvSpPr txBox="1"/>
          <p:nvPr/>
        </p:nvSpPr>
        <p:spPr>
          <a:xfrm>
            <a:off x="786032" y="5094090"/>
            <a:ext cx="645736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2721F-7DFB-4332-AF1E-8C4F6EC85E15}"/>
              </a:ext>
            </a:extLst>
          </p:cNvPr>
          <p:cNvSpPr txBox="1"/>
          <p:nvPr/>
        </p:nvSpPr>
        <p:spPr>
          <a:xfrm>
            <a:off x="786032" y="3776343"/>
            <a:ext cx="645736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firmware của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609150-894C-44AC-AD58-6DA9F9232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237024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5C8A18-F366-4952-B16E-6F5169B4DE2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" dirty="0"/>
              <a:t>Chương 2 Cơ sở lý thuyết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C48E3-1515-4732-ABC3-870ED6C52F65}"/>
              </a:ext>
            </a:extLst>
          </p:cNvPr>
          <p:cNvSpPr txBox="1"/>
          <p:nvPr/>
        </p:nvSpPr>
        <p:spPr>
          <a:xfrm>
            <a:off x="632875" y="2116436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 lý firmware của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định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0B3574-B599-4A68-A5F7-8EDF42431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7"/>
          <a:stretch/>
        </p:blipFill>
        <p:spPr bwMode="auto">
          <a:xfrm>
            <a:off x="1066750" y="2750344"/>
            <a:ext cx="5029200" cy="1066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80E17E-7AEF-4570-BAC6-1DBF35B65540}"/>
              </a:ext>
            </a:extLst>
          </p:cNvPr>
          <p:cNvSpPr txBox="1"/>
          <p:nvPr/>
        </p:nvSpPr>
        <p:spPr>
          <a:xfrm>
            <a:off x="340936" y="4033631"/>
            <a:ext cx="6155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2.20: Quản lý firmware của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định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4BCB6-3C4D-472C-8610-015DB92F84C6}"/>
              </a:ext>
            </a:extLst>
          </p:cNvPr>
          <p:cNvSpPr txBox="1"/>
          <p:nvPr/>
        </p:nvSpPr>
        <p:spPr>
          <a:xfrm>
            <a:off x="6590906" y="2156993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Tắt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quản lý từ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cần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C6EDC8-6083-434A-80DC-2490A70FC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680" y="2775267"/>
            <a:ext cx="4257040" cy="1645920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FECBC6-27A3-490C-A457-693C3BAE5432}"/>
              </a:ext>
            </a:extLst>
          </p:cNvPr>
          <p:cNvSpPr txBox="1"/>
          <p:nvPr/>
        </p:nvSpPr>
        <p:spPr>
          <a:xfrm>
            <a:off x="5758208" y="4563715"/>
            <a:ext cx="6433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2.21: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Tắt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các quản lý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cần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7291F0-4CDB-476C-9557-44D50575C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014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C56891-D673-461F-8CC2-AA39F79E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Chương 2 Cơ sở lý thuyết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22831-E3B5-4A2C-A87C-08A9CDD9646C}"/>
              </a:ext>
            </a:extLst>
          </p:cNvPr>
          <p:cNvSpPr txBox="1"/>
          <p:nvPr/>
        </p:nvSpPr>
        <p:spPr>
          <a:xfrm>
            <a:off x="174931" y="1676169"/>
            <a:ext cx="615570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2.10 Các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trong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B80176-F6D9-47F8-A939-CFB1854BFF8B}"/>
              </a:ext>
            </a:extLst>
          </p:cNvPr>
          <p:cNvSpPr txBox="1"/>
          <p:nvPr/>
        </p:nvSpPr>
        <p:spPr>
          <a:xfrm>
            <a:off x="508479" y="2310539"/>
            <a:ext cx="6155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Router 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EBF358-2863-465B-9DA5-148C88052AF4}"/>
              </a:ext>
            </a:extLst>
          </p:cNvPr>
          <p:cNvSpPr txBox="1"/>
          <p:nvPr/>
        </p:nvSpPr>
        <p:spPr>
          <a:xfrm>
            <a:off x="508479" y="2835414"/>
            <a:ext cx="6155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Switch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982A33-47FE-4579-807B-6A38117EFD40}"/>
              </a:ext>
            </a:extLst>
          </p:cNvPr>
          <p:cNvSpPr txBox="1"/>
          <p:nvPr/>
        </p:nvSpPr>
        <p:spPr>
          <a:xfrm>
            <a:off x="508479" y="3332221"/>
            <a:ext cx="6155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WLC: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E84DA1-9BE4-4B13-8384-00B40C95436F}"/>
              </a:ext>
            </a:extLst>
          </p:cNvPr>
          <p:cNvSpPr txBox="1"/>
          <p:nvPr/>
        </p:nvSpPr>
        <p:spPr>
          <a:xfrm>
            <a:off x="485481" y="3814964"/>
            <a:ext cx="6155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chia HUB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23FA-8940-4A8F-9CA4-DEA0F7DE7B7C}"/>
              </a:ext>
            </a:extLst>
          </p:cNvPr>
          <p:cNvSpPr txBox="1"/>
          <p:nvPr/>
        </p:nvSpPr>
        <p:spPr>
          <a:xfrm>
            <a:off x="451918" y="4277143"/>
            <a:ext cx="6155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Modem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4A4E3-FB3B-4182-A10A-F37687988F87}"/>
              </a:ext>
            </a:extLst>
          </p:cNvPr>
          <p:cNvSpPr txBox="1"/>
          <p:nvPr/>
        </p:nvSpPr>
        <p:spPr>
          <a:xfrm>
            <a:off x="2047605" y="4313093"/>
            <a:ext cx="6155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Gateway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0EADDD-1F5D-4AD4-BA2D-24DB3403D184}"/>
              </a:ext>
            </a:extLst>
          </p:cNvPr>
          <p:cNvSpPr txBox="1"/>
          <p:nvPr/>
        </p:nvSpPr>
        <p:spPr>
          <a:xfrm>
            <a:off x="2113593" y="3845170"/>
            <a:ext cx="6155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lặp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Repeater: 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F4439-8572-4A5A-8D42-5CFCA193E8BC}"/>
              </a:ext>
            </a:extLst>
          </p:cNvPr>
          <p:cNvSpPr txBox="1"/>
          <p:nvPr/>
        </p:nvSpPr>
        <p:spPr>
          <a:xfrm>
            <a:off x="2047605" y="3286129"/>
            <a:ext cx="6155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Bridge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74B7FB-8A87-407C-AE24-D443E11DE42E}"/>
              </a:ext>
            </a:extLst>
          </p:cNvPr>
          <p:cNvSpPr txBox="1"/>
          <p:nvPr/>
        </p:nvSpPr>
        <p:spPr>
          <a:xfrm>
            <a:off x="2047605" y="2792442"/>
            <a:ext cx="6155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Máy chủ (Server) 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2B0EB6-3807-4141-B11C-C0337F1924D0}"/>
              </a:ext>
            </a:extLst>
          </p:cNvPr>
          <p:cNvSpPr txBox="1"/>
          <p:nvPr/>
        </p:nvSpPr>
        <p:spPr>
          <a:xfrm>
            <a:off x="2047605" y="2333085"/>
            <a:ext cx="6155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Access Point </a:t>
            </a:r>
            <a:endParaRPr lang="en-US" sz="1600" dirty="0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AF3AE5EE-3811-42EB-BE46-40A21D45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545395"/>
              </p:ext>
            </p:extLst>
          </p:nvPr>
        </p:nvGraphicFramePr>
        <p:xfrm>
          <a:off x="5125456" y="2120027"/>
          <a:ext cx="6853204" cy="40194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5502">
                  <a:extLst>
                    <a:ext uri="{9D8B030D-6E8A-4147-A177-3AD203B41FA5}">
                      <a16:colId xmlns:a16="http://schemas.microsoft.com/office/drawing/2014/main" val="2692555736"/>
                    </a:ext>
                  </a:extLst>
                </a:gridCol>
                <a:gridCol w="1780367">
                  <a:extLst>
                    <a:ext uri="{9D8B030D-6E8A-4147-A177-3AD203B41FA5}">
                      <a16:colId xmlns:a16="http://schemas.microsoft.com/office/drawing/2014/main" val="2865388784"/>
                    </a:ext>
                  </a:extLst>
                </a:gridCol>
                <a:gridCol w="1122166">
                  <a:extLst>
                    <a:ext uri="{9D8B030D-6E8A-4147-A177-3AD203B41FA5}">
                      <a16:colId xmlns:a16="http://schemas.microsoft.com/office/drawing/2014/main" val="3483123661"/>
                    </a:ext>
                  </a:extLst>
                </a:gridCol>
                <a:gridCol w="2305169">
                  <a:extLst>
                    <a:ext uri="{9D8B030D-6E8A-4147-A177-3AD203B41FA5}">
                      <a16:colId xmlns:a16="http://schemas.microsoft.com/office/drawing/2014/main" val="597953897"/>
                    </a:ext>
                  </a:extLst>
                </a:gridCol>
              </a:tblGrid>
              <a:tr h="4513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Tên thiết bị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Loại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Số lượng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 err="1">
                          <a:effectLst/>
                        </a:rPr>
                        <a:t>Đơn</a:t>
                      </a:r>
                      <a:r>
                        <a:rPr lang="en-US" sz="1300" dirty="0">
                          <a:effectLst/>
                        </a:rPr>
                        <a:t> giá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4375881"/>
                  </a:ext>
                </a:extLst>
              </a:tr>
              <a:tr h="4460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Router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ISR4331-K9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34 110 000 x 2 = 68 220 000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4109923"/>
                  </a:ext>
                </a:extLst>
              </a:tr>
              <a:tr h="4460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Multilayer Switch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WS-C3650-24PS-S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45 557 100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3792841"/>
                  </a:ext>
                </a:extLst>
              </a:tr>
              <a:tr h="4460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Wireless LAN controller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AIR-CT2504-5-K9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12 690 000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4601816"/>
                  </a:ext>
                </a:extLst>
              </a:tr>
              <a:tr h="4460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Light Weight Access Point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AIR-CAP3702I-C-K9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5 000 000 x 6 = 30 000 000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1229136"/>
                  </a:ext>
                </a:extLst>
              </a:tr>
              <a:tr h="4460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Server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Dell PowerEdge T40 (Standard)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17 460 000 x 3 = 52 380 000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778373"/>
                  </a:ext>
                </a:extLst>
              </a:tr>
              <a:tr h="6690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PC văn phòng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800">
                          <a:effectLst/>
                        </a:rPr>
                        <a:t>Dell Inspiron Desktops 3881 42IN380006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10 000 000 x 4 = 40 000 000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1516178"/>
                  </a:ext>
                </a:extLst>
              </a:tr>
              <a:tr h="6690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Printer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800">
                          <a:effectLst/>
                        </a:rPr>
                        <a:t>HP LaserJet Pro MFP M135w 4ZB83A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</a:rPr>
                        <a:t>3 690 000 x 4 = 14 760 000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6381497"/>
                  </a:ext>
                </a:extLst>
              </a:tr>
            </a:tbl>
          </a:graphicData>
        </a:graphic>
      </p:graphicFrame>
      <p:sp>
        <p:nvSpPr>
          <p:cNvPr id="30" name="Rectangle 1">
            <a:extLst>
              <a:ext uri="{FF2B5EF4-FFF2-40B4-BE49-F238E27FC236}">
                <a16:creationId xmlns:a16="http://schemas.microsoft.com/office/drawing/2014/main" id="{C42D6740-33EC-4A30-81C3-2384EE14A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8741" y="6185023"/>
            <a:ext cx="42867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1" u="none" strike="noStrike" cap="none" normalizeH="0" baseline="0" dirty="0" err="1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kumimoji="0" lang="en-US" altLang="en-US" b="0" i="1" u="none" strike="noStrike" cap="none" normalizeH="0" baseline="0" dirty="0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2.1: </a:t>
            </a:r>
            <a:r>
              <a:rPr kumimoji="0" lang="en-US" altLang="en-US" b="0" i="1" u="none" strike="noStrike" cap="none" normalizeH="0" baseline="0" dirty="0" err="1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kumimoji="0" lang="en-US" altLang="en-US" b="0" i="1" u="none" strike="noStrike" cap="none" normalizeH="0" baseline="0" dirty="0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giá các </a:t>
            </a:r>
            <a:r>
              <a:rPr kumimoji="0" lang="en-US" altLang="en-US" b="0" i="1" u="none" strike="noStrike" cap="none" normalizeH="0" baseline="0" dirty="0" err="1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kumimoji="0" lang="en-US" altLang="en-US" b="0" i="1" u="none" strike="noStrike" cap="none" normalizeH="0" baseline="0" dirty="0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1" u="none" strike="noStrike" cap="none" normalizeH="0" baseline="0" dirty="0" err="1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kumimoji="0" lang="en-US" altLang="en-US" b="0" i="1" u="none" strike="noStrike" cap="none" normalizeH="0" baseline="0" dirty="0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1" u="none" strike="noStrike" cap="none" normalizeH="0" baseline="0" dirty="0" err="1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kumimoji="0" lang="en-US" altLang="en-US" b="0" i="1" u="none" strike="noStrike" cap="none" normalizeH="0" baseline="0" dirty="0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1" u="none" strike="noStrike" cap="none" normalizeH="0" baseline="0" dirty="0" err="1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b="0" i="1" u="none" strike="noStrike" cap="none" normalizeH="0" baseline="0" dirty="0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kumimoji="0" lang="en-US" altLang="en-US" b="0" i="1" u="none" strike="noStrike" cap="none" normalizeH="0" baseline="0" dirty="0" err="1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kumimoji="0" lang="en-US" altLang="en-US" b="0" i="1" u="none" strike="noStrike" cap="none" normalizeH="0" baseline="0" dirty="0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1" u="none" strike="noStrike" cap="none" normalizeH="0" baseline="0" dirty="0" err="1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kumimoji="0" lang="en-US" altLang="en-US" b="0" i="1" u="none" strike="noStrike" cap="none" normalizeH="0" baseline="0" dirty="0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71B19A-F48E-4228-9D73-D397B64A1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788153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442DD01-4334-4D0F-9A2A-0B3C591C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3 Mô </a:t>
            </a:r>
            <a:r>
              <a:rPr lang="en-US" dirty="0" err="1"/>
              <a:t>hình</a:t>
            </a:r>
            <a:r>
              <a:rPr lang="en-US" dirty="0"/>
              <a:t>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01A9C-89CD-4152-832B-2CD0B44DC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29" y="1852171"/>
            <a:ext cx="7200693" cy="500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4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>
            <a:spLocks noGrp="1"/>
          </p:cNvSpPr>
          <p:nvPr>
            <p:ph type="title"/>
          </p:nvPr>
        </p:nvSpPr>
        <p:spPr>
          <a:xfrm>
            <a:off x="1374775" y="557350"/>
            <a:ext cx="10347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Google Shape;180;p16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352700" y="1599600"/>
            <a:ext cx="1034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1 – Mô tả đề tài</a:t>
            </a:r>
            <a:endParaRPr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Google Shape;181;p16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1352700" y="2306570"/>
            <a:ext cx="1034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 – Cơ sở lý thuyết</a:t>
            </a:r>
            <a:endParaRPr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Google Shape;182;p16">
            <a:hlinkClick r:id="rId5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52700" y="3013540"/>
            <a:ext cx="1034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</a:t>
            </a:r>
            <a:r>
              <a:rPr lang="en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3 – Mô hình demo</a:t>
            </a:r>
            <a:endParaRPr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Google Shape;183;p16">
            <a:hlinkClick r:id="rId6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352700" y="3720510"/>
            <a:ext cx="1034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4 – Kết luận</a:t>
            </a:r>
            <a:endParaRPr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Google Shape;188;p16"/>
          <p:cNvCxnSpPr/>
          <p:nvPr/>
        </p:nvCxnSpPr>
        <p:spPr>
          <a:xfrm>
            <a:off x="3373892" y="1039250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16"/>
          <p:cNvCxnSpPr/>
          <p:nvPr/>
        </p:nvCxnSpPr>
        <p:spPr>
          <a:xfrm>
            <a:off x="8006308" y="1039250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4B9BA9D-49C5-484C-B538-1FCD22092C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790EFA-0AB0-4629-8C5C-7B427308C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4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DAF147-1F3D-4C39-9C7D-C36A428C2326}"/>
              </a:ext>
            </a:extLst>
          </p:cNvPr>
          <p:cNvSpPr txBox="1"/>
          <p:nvPr/>
        </p:nvSpPr>
        <p:spPr>
          <a:xfrm>
            <a:off x="216816" y="1857081"/>
            <a:ext cx="11755225" cy="3956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khai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dây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THL thì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 có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lắp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nhanh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chóng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tiện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mô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như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0" marR="0" indent="4572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các AP khác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để chia thành các phòng khác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để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bảo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WPA2-Enterprise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cả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khẩu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để người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vào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với các phòng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trọng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bảo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WPA2-Personal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với các phòng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trọng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hơn. </a:t>
            </a:r>
          </a:p>
          <a:p>
            <a:pPr marL="0" marR="0" indent="4572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Radius Sever từ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để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đảm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bảo tính bảo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...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về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đáp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đầy đủ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ty đưa ra nhưng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vẫn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có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cần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hay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mở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rộng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mô thì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vẫn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có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khai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nhanh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chóng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vẫn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đảm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bảo tính bảo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về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thông tin của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ty.</a:t>
            </a:r>
          </a:p>
        </p:txBody>
      </p:sp>
    </p:spTree>
    <p:extLst>
      <p:ext uri="{BB962C8B-B14F-4D97-AF65-F5344CB8AC3E}">
        <p14:creationId xmlns:p14="http://schemas.microsoft.com/office/powerpoint/2010/main" val="360837146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6" name="Google Shape;566;p24"/>
          <p:cNvCxnSpPr/>
          <p:nvPr/>
        </p:nvCxnSpPr>
        <p:spPr>
          <a:xfrm>
            <a:off x="7413500" y="5225025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7" name="Google Shape;567;p24"/>
          <p:cNvPicPr preferRelativeResize="0"/>
          <p:nvPr/>
        </p:nvPicPr>
        <p:blipFill rotWithShape="1">
          <a:blip r:embed="rId3">
            <a:alphaModFix/>
          </a:blip>
          <a:srcRect l="18412" r="13089"/>
          <a:stretch/>
        </p:blipFill>
        <p:spPr>
          <a:xfrm>
            <a:off x="0" y="0"/>
            <a:ext cx="703262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24"/>
          <p:cNvSpPr txBox="1">
            <a:spLocks noGrp="1"/>
          </p:cNvSpPr>
          <p:nvPr>
            <p:ph type="title"/>
          </p:nvPr>
        </p:nvSpPr>
        <p:spPr>
          <a:xfrm>
            <a:off x="7205700" y="2096575"/>
            <a:ext cx="4962000" cy="1341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569" name="Google Shape;569;p24"/>
          <p:cNvSpPr txBox="1">
            <a:spLocks noGrp="1"/>
          </p:cNvSpPr>
          <p:nvPr>
            <p:ph type="subTitle" idx="1"/>
          </p:nvPr>
        </p:nvSpPr>
        <p:spPr>
          <a:xfrm>
            <a:off x="7281900" y="3431225"/>
            <a:ext cx="4430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lt1"/>
                </a:solidFill>
              </a:rPr>
              <a:t>Do you have any questions?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0" name="Google Shape;570;p24"/>
          <p:cNvSpPr/>
          <p:nvPr/>
        </p:nvSpPr>
        <p:spPr>
          <a:xfrm>
            <a:off x="8105815" y="5418678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1" name="Google Shape;571;p24"/>
          <p:cNvGrpSpPr/>
          <p:nvPr/>
        </p:nvGrpSpPr>
        <p:grpSpPr>
          <a:xfrm>
            <a:off x="8638918" y="5409026"/>
            <a:ext cx="411849" cy="411917"/>
            <a:chOff x="5162200" y="4097750"/>
            <a:chExt cx="338385" cy="338414"/>
          </a:xfrm>
        </p:grpSpPr>
        <p:sp>
          <p:nvSpPr>
            <p:cNvPr id="572" name="Google Shape;572;p24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p24"/>
          <p:cNvSpPr/>
          <p:nvPr/>
        </p:nvSpPr>
        <p:spPr>
          <a:xfrm>
            <a:off x="7372925" y="5460061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4"/>
          <p:cNvSpPr txBox="1">
            <a:spLocks noGrp="1"/>
          </p:cNvSpPr>
          <p:nvPr>
            <p:ph type="body" idx="2"/>
          </p:nvPr>
        </p:nvSpPr>
        <p:spPr>
          <a:xfrm>
            <a:off x="7281900" y="3838825"/>
            <a:ext cx="4430100" cy="12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hello@mail.com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555-111-222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mydomain.com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7" name="Google Shape;577;p24">
            <a:hlinkClick r:id="rId4" action="ppaction://hlinksldjump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FC5227-6E52-4200-AC97-CB163A661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Chương 1: Mô tả đề tài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6" name="Google Shape;196;p17">
            <a:hlinkClick r:id="rId3" action="ppaction://hlinksldjump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7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202" name="Google Shape;202;p17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17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17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5" name="Google Shape;205;p17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CAAEB-FBCD-4A12-9ACE-1BF49A4BC4A4}"/>
              </a:ext>
            </a:extLst>
          </p:cNvPr>
          <p:cNvSpPr txBox="1"/>
          <p:nvPr/>
        </p:nvSpPr>
        <p:spPr>
          <a:xfrm>
            <a:off x="151170" y="1769420"/>
            <a:ext cx="4366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 Thông tin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về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FEA04-8833-47A3-9AA2-D01B201EA9B0}"/>
              </a:ext>
            </a:extLst>
          </p:cNvPr>
          <p:cNvSpPr txBox="1"/>
          <p:nvPr/>
        </p:nvSpPr>
        <p:spPr>
          <a:xfrm>
            <a:off x="151170" y="2254963"/>
            <a:ext cx="663476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THL là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mới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thành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chưa lâu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chuẩn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đi vào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Quận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7…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đưa ra là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tòa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nhà để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lắp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các phòng ban như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096614-2CC9-43D4-8866-1CEC6B886000}"/>
              </a:ext>
            </a:extLst>
          </p:cNvPr>
          <p:cNvSpPr txBox="1"/>
          <p:nvPr/>
        </p:nvSpPr>
        <p:spPr>
          <a:xfrm>
            <a:off x="7341464" y="1866131"/>
            <a:ext cx="4574255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Phòng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đáp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cùng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lúc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Phòng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đáp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Phòng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đáp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Phòng Marketing: đáp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Phòng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lễ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đáp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Phòng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đáp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2E36DD-ED5B-4B40-9143-3B71866C6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Chương 1 Mô tả đề tài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14" name="Google Shape;214;p18">
            <a:hlinkClick r:id="rId3" action="ppaction://hlinksldjump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18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216" name="Google Shape;216;p18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18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18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9" name="Google Shape;219;p18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220" name="Google Shape;220;p18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18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18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3" name="Google Shape;223;p18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8">
            <a:hlinkClick r:id="" action="ppaction://hlinkshowjump?jump=nextslide"/>
          </p:cNvPr>
          <p:cNvSpPr/>
          <p:nvPr/>
        </p:nvSpPr>
        <p:spPr>
          <a:xfrm>
            <a:off x="1100250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E2691-E4D3-425E-94D2-A95A663327B7}"/>
              </a:ext>
            </a:extLst>
          </p:cNvPr>
          <p:cNvSpPr txBox="1"/>
          <p:nvPr/>
        </p:nvSpPr>
        <p:spPr>
          <a:xfrm>
            <a:off x="136729" y="1798764"/>
            <a:ext cx="3103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từ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92737-556E-4DCA-9F3C-5B74B12AAADB}"/>
              </a:ext>
            </a:extLst>
          </p:cNvPr>
          <p:cNvSpPr txBox="1"/>
          <p:nvPr/>
        </p:nvSpPr>
        <p:spPr>
          <a:xfrm>
            <a:off x="150829" y="2399130"/>
            <a:ext cx="49092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ty đưa 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wifi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đáp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các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yếu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như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ADD6DD-32A0-4745-BF75-76C90B234A15}"/>
              </a:ext>
            </a:extLst>
          </p:cNvPr>
          <p:cNvSpPr txBox="1"/>
          <p:nvPr/>
        </p:nvSpPr>
        <p:spPr>
          <a:xfrm>
            <a:off x="334953" y="3340991"/>
            <a:ext cx="6179270" cy="437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lắp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8C5B10-FE88-4804-BDBF-76D046ECEB76}"/>
              </a:ext>
            </a:extLst>
          </p:cNvPr>
          <p:cNvSpPr txBox="1"/>
          <p:nvPr/>
        </p:nvSpPr>
        <p:spPr>
          <a:xfrm>
            <a:off x="334953" y="3990906"/>
            <a:ext cx="6179270" cy="437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kĩ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Cần đáp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các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tiêu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endParaRPr lang="en-US" sz="1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1C67FB-5EB4-44CD-9890-2818C646F683}"/>
              </a:ext>
            </a:extLst>
          </p:cNvPr>
          <p:cNvSpPr txBox="1"/>
          <p:nvPr/>
        </p:nvSpPr>
        <p:spPr>
          <a:xfrm>
            <a:off x="6172200" y="1764246"/>
            <a:ext cx="617927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hướng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quyết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AE6B6E-ED70-4608-BB21-F9A34D14FFD7}"/>
              </a:ext>
            </a:extLst>
          </p:cNvPr>
          <p:cNvSpPr txBox="1"/>
          <p:nvPr/>
        </p:nvSpPr>
        <p:spPr>
          <a:xfrm>
            <a:off x="6172200" y="2413292"/>
            <a:ext cx="5791769" cy="2930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Lựa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các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có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phù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hợp với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 phí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phù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hợp với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Lắp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giản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nhưng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hiệu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mang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lại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chỉnh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sửa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mở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rộng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về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nếu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cần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E951B8-01AE-42D2-8E63-54D9BA435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"/>
          <p:cNvSpPr txBox="1">
            <a:spLocks noGrp="1"/>
          </p:cNvSpPr>
          <p:nvPr>
            <p:ph type="body" idx="4"/>
          </p:nvPr>
        </p:nvSpPr>
        <p:spPr>
          <a:xfrm>
            <a:off x="837838" y="2192005"/>
            <a:ext cx="2981700" cy="180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Mạng máy tính là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nhiều máy tính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các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với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bởi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đường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truyền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vật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lý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(Network Architecture) nào đó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nhằm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thập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trao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chia sẽ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nguyên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nhiều người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35" name="Google Shape;235;p19"/>
          <p:cNvGrpSpPr/>
          <p:nvPr/>
        </p:nvGrpSpPr>
        <p:grpSpPr>
          <a:xfrm>
            <a:off x="10949325" y="570600"/>
            <a:ext cx="846900" cy="336000"/>
            <a:chOff x="10949325" y="570600"/>
            <a:chExt cx="846900" cy="336000"/>
          </a:xfrm>
        </p:grpSpPr>
        <p:sp>
          <p:nvSpPr>
            <p:cNvPr id="236" name="Google Shape;236;p19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19"/>
          <p:cNvSpPr txBox="1">
            <a:spLocks noGrp="1"/>
          </p:cNvSpPr>
          <p:nvPr>
            <p:ph type="title" idx="9"/>
          </p:nvPr>
        </p:nvSpPr>
        <p:spPr>
          <a:xfrm>
            <a:off x="196800" y="292875"/>
            <a:ext cx="11798400" cy="940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Chương 2 Cơ sở lý thuyết</a:t>
            </a:r>
            <a:endParaRPr dirty="0"/>
          </a:p>
        </p:txBody>
      </p:sp>
      <p:grpSp>
        <p:nvGrpSpPr>
          <p:cNvPr id="249" name="Google Shape;249;p19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250" name="Google Shape;250;p19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19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19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3" name="Google Shape;253;p19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>
            <a:hlinkClick r:id="rId3" action="ppaction://hlinksldjump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7DE30D-8423-4531-820F-8857F17683E7}"/>
              </a:ext>
            </a:extLst>
          </p:cNvPr>
          <p:cNvSpPr txBox="1"/>
          <p:nvPr/>
        </p:nvSpPr>
        <p:spPr>
          <a:xfrm>
            <a:off x="120192" y="1653900"/>
            <a:ext cx="617927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niệm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máy tính</a:t>
            </a:r>
          </a:p>
        </p:txBody>
      </p:sp>
      <p:sp>
        <p:nvSpPr>
          <p:cNvPr id="46" name="Google Shape;232;p19">
            <a:extLst>
              <a:ext uri="{FF2B5EF4-FFF2-40B4-BE49-F238E27FC236}">
                <a16:creationId xmlns:a16="http://schemas.microsoft.com/office/drawing/2014/main" id="{08E46489-C900-430D-95F2-E2F1B0FA7084}"/>
              </a:ext>
            </a:extLst>
          </p:cNvPr>
          <p:cNvSpPr txBox="1">
            <a:spLocks/>
          </p:cNvSpPr>
          <p:nvPr/>
        </p:nvSpPr>
        <p:spPr>
          <a:xfrm>
            <a:off x="4556197" y="2872851"/>
            <a:ext cx="2981700" cy="314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rker Grotesque SemiBold"/>
              <a:buChar char="●"/>
              <a:defRPr sz="1600" b="0" i="0" u="none" strike="noStrike" cap="none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marL="914400" marR="0" lvl="1" indent="-3302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rker Grotesque SemiBold"/>
              <a:buChar char="○"/>
              <a:defRPr sz="1600" b="0" i="0" u="none" strike="noStrike" cap="none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2pPr>
            <a:lvl3pPr marL="1371600" marR="0" lvl="2" indent="-3302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rker Grotesque SemiBold"/>
              <a:buChar char="■"/>
              <a:defRPr sz="1600" b="0" i="0" u="none" strike="noStrike" cap="none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3pPr>
            <a:lvl4pPr marL="1828800" marR="0" lvl="3" indent="-3302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rker Grotesque SemiBold"/>
              <a:buChar char="●"/>
              <a:defRPr sz="1600" b="0" i="0" u="none" strike="noStrike" cap="none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4pPr>
            <a:lvl5pPr marL="2286000" marR="0" lvl="4" indent="-3302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rker Grotesque SemiBold"/>
              <a:buChar char="○"/>
              <a:defRPr sz="1600" b="0" i="0" u="none" strike="noStrike" cap="none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5pPr>
            <a:lvl6pPr marL="2743200" marR="0" lvl="5" indent="-3302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rker Grotesque SemiBold"/>
              <a:buChar char="■"/>
              <a:defRPr sz="1600" b="0" i="0" u="none" strike="noStrike" cap="none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6pPr>
            <a:lvl7pPr marL="3200400" marR="0" lvl="6" indent="-3302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rker Grotesque SemiBold"/>
              <a:buChar char="●"/>
              <a:defRPr sz="1600" b="0" i="0" u="none" strike="noStrike" cap="none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7pPr>
            <a:lvl8pPr marL="3657600" marR="0" lvl="7" indent="-3302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rker Grotesque SemiBold"/>
              <a:buChar char="○"/>
              <a:defRPr sz="1600" b="0" i="0" u="none" strike="noStrike" cap="none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8pPr>
            <a:lvl9pPr marL="4114800" marR="0" lvl="8" indent="-33020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Darker Grotesque SemiBold"/>
              <a:buChar char="■"/>
              <a:defRPr sz="1600" b="0" i="0" u="none" strike="noStrike" cap="none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9pPr>
          </a:lstStyle>
          <a:p>
            <a:pPr marL="0" indent="0" algn="l">
              <a:lnSpc>
                <a:spcPct val="150000"/>
              </a:lnSpc>
              <a:spcAft>
                <a:spcPts val="2100"/>
              </a:spcAft>
              <a:buFont typeface="Darker Grotesque SemiBold"/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Các máy tính </a:t>
            </a:r>
          </a:p>
          <a:p>
            <a:pPr marL="0" indent="0" algn="l">
              <a:lnSpc>
                <a:spcPct val="150000"/>
              </a:lnSpc>
              <a:spcAft>
                <a:spcPts val="2100"/>
              </a:spcAft>
              <a:buFont typeface="Darker Grotesque SemiBold"/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Các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mạng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bảo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các máy tính với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spcAft>
                <a:spcPts val="2100"/>
              </a:spcAft>
              <a:buFont typeface="Darker Grotesque SemiBold"/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mềm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thông tin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các máy tính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EFCDAB-A9E9-455D-8D08-06105F6227D3}"/>
              </a:ext>
            </a:extLst>
          </p:cNvPr>
          <p:cNvSpPr txBox="1"/>
          <p:nvPr/>
        </p:nvSpPr>
        <p:spPr>
          <a:xfrm>
            <a:off x="4556197" y="2299162"/>
            <a:ext cx="30721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* Mạng máy tính bao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thành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18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E021F33-10F0-4A3B-8D5C-18FC77132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675" y="2192005"/>
            <a:ext cx="4267200" cy="3995207"/>
          </a:xfrm>
          <a:prstGeom prst="rect">
            <a:avLst/>
          </a:prstGeom>
          <a:noFill/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60EBC34-22BB-4362-AA78-3CC3297E51A3}"/>
              </a:ext>
            </a:extLst>
          </p:cNvPr>
          <p:cNvSpPr txBox="1"/>
          <p:nvPr/>
        </p:nvSpPr>
        <p:spPr>
          <a:xfrm>
            <a:off x="7048893" y="6245756"/>
            <a:ext cx="6179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2.1: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về mạng máy tính.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D4A064-7545-4A06-8533-A6B2E71D7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>
            <a:spLocks noGrp="1"/>
          </p:cNvSpPr>
          <p:nvPr>
            <p:ph type="title" idx="2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Chương 2 Cơ sở lý thuyết</a:t>
            </a:r>
            <a:endParaRPr dirty="0"/>
          </a:p>
        </p:txBody>
      </p:sp>
      <p:sp>
        <p:nvSpPr>
          <p:cNvPr id="263" name="Google Shape;263;p20">
            <a:hlinkClick r:id="rId3" action="ppaction://hlinksldjump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20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265" name="Google Shape;265;p20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20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0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8" name="Google Shape;268;p20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269" name="Google Shape;269;p20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20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20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0">
            <a:hlinkClick r:id="" action="ppaction://hlinkshowjump?jump=nextslide"/>
          </p:cNvPr>
          <p:cNvSpPr/>
          <p:nvPr/>
        </p:nvSpPr>
        <p:spPr>
          <a:xfrm>
            <a:off x="1100250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CD99C4-5E04-4C9C-8A4D-B6B2C5D6EAFF}"/>
              </a:ext>
            </a:extLst>
          </p:cNvPr>
          <p:cNvSpPr txBox="1"/>
          <p:nvPr/>
        </p:nvSpPr>
        <p:spPr>
          <a:xfrm>
            <a:off x="102008" y="1624801"/>
            <a:ext cx="6179270" cy="11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2.2 Các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phổ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>
                <a:tab pos="4050665" algn="ctr"/>
              </a:tabLst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204317-080F-42E1-B907-DC40C1A8D284}"/>
              </a:ext>
            </a:extLst>
          </p:cNvPr>
          <p:cNvSpPr txBox="1"/>
          <p:nvPr/>
        </p:nvSpPr>
        <p:spPr>
          <a:xfrm>
            <a:off x="235671" y="2211234"/>
            <a:ext cx="617927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ngang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(Peer – to – Peer)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44A6ECE-4245-42F1-B932-A28D63F6E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26" y="2778749"/>
            <a:ext cx="3834783" cy="2676472"/>
          </a:xfrm>
          <a:prstGeom prst="rect">
            <a:avLst/>
          </a:prstGeom>
          <a:noFill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D1F8959-04E1-4602-BD03-5C29E3064106}"/>
              </a:ext>
            </a:extLst>
          </p:cNvPr>
          <p:cNvSpPr txBox="1"/>
          <p:nvPr/>
        </p:nvSpPr>
        <p:spPr>
          <a:xfrm>
            <a:off x="-505218" y="5633046"/>
            <a:ext cx="6179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2.2: Mô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nganh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478069-D788-4BED-8E00-EDB1DB9E211D}"/>
              </a:ext>
            </a:extLst>
          </p:cNvPr>
          <p:cNvSpPr txBox="1"/>
          <p:nvPr/>
        </p:nvSpPr>
        <p:spPr>
          <a:xfrm>
            <a:off x="4348841" y="2192150"/>
            <a:ext cx="617927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chủ (Client – Server)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C2DC02-1A89-4BD6-A36F-5FA9B0E4D9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59" y="2774913"/>
            <a:ext cx="3834783" cy="2676472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225522E-FD9A-4535-BD1E-0C5D5FA07947}"/>
              </a:ext>
            </a:extLst>
          </p:cNvPr>
          <p:cNvSpPr txBox="1"/>
          <p:nvPr/>
        </p:nvSpPr>
        <p:spPr>
          <a:xfrm>
            <a:off x="3682075" y="5626921"/>
            <a:ext cx="6207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2.3: Mô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chủ ( client – server).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20D621-E535-434B-9CC4-F633CE8653BB}"/>
              </a:ext>
            </a:extLst>
          </p:cNvPr>
          <p:cNvSpPr txBox="1"/>
          <p:nvPr/>
        </p:nvSpPr>
        <p:spPr>
          <a:xfrm>
            <a:off x="8595674" y="2175134"/>
            <a:ext cx="617927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nền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1A12A06-BB2E-4754-A0EA-2A537BEC8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Chương 2 Cơ sở lý thuyết</a:t>
            </a:r>
            <a:endParaRPr dirty="0"/>
          </a:p>
        </p:txBody>
      </p:sp>
      <p:sp>
        <p:nvSpPr>
          <p:cNvPr id="294" name="Google Shape;294;p21">
            <a:hlinkClick r:id="rId3" action="ppaction://hlinksldjump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" name="Google Shape;295;p21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296" name="Google Shape;296;p21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21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21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9" name="Google Shape;299;p21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300" name="Google Shape;300;p21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21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21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3" name="Google Shape;303;p21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90F894-6B36-416A-9F03-22A63E54B3C3}"/>
              </a:ext>
            </a:extLst>
          </p:cNvPr>
          <p:cNvSpPr txBox="1"/>
          <p:nvPr/>
        </p:nvSpPr>
        <p:spPr>
          <a:xfrm>
            <a:off x="102205" y="1722486"/>
            <a:ext cx="617927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4"/>
              </a:buBlip>
            </a:pP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máy tính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F6A3B1-D561-4967-908B-9288FF737167}"/>
              </a:ext>
            </a:extLst>
          </p:cNvPr>
          <p:cNvSpPr txBox="1"/>
          <p:nvPr/>
        </p:nvSpPr>
        <p:spPr>
          <a:xfrm>
            <a:off x="-454843" y="2308160"/>
            <a:ext cx="617927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(LAN: Local Area Network)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871CEF-0921-40C1-883D-F695F504B858}"/>
              </a:ext>
            </a:extLst>
          </p:cNvPr>
          <p:cNvSpPr txBox="1"/>
          <p:nvPr/>
        </p:nvSpPr>
        <p:spPr>
          <a:xfrm>
            <a:off x="3450568" y="2317219"/>
            <a:ext cx="617927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rộng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(WAN: Wide Area Network)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C5A9AA8-EA9D-459A-96FE-61A805427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10907"/>
            <a:ext cx="4175848" cy="2317482"/>
          </a:xfrm>
          <a:prstGeom prst="rect">
            <a:avLst/>
          </a:prstGeom>
          <a:noFill/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E82C045-F73C-4F67-A7B7-07D816BF17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854" y="2965870"/>
            <a:ext cx="4084930" cy="2317483"/>
          </a:xfrm>
          <a:prstGeom prst="rect">
            <a:avLst/>
          </a:prstGeom>
          <a:noFill/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16269A4-96D0-4016-942B-B9E7D564D7F0}"/>
              </a:ext>
            </a:extLst>
          </p:cNvPr>
          <p:cNvSpPr txBox="1"/>
          <p:nvPr/>
        </p:nvSpPr>
        <p:spPr>
          <a:xfrm>
            <a:off x="7365856" y="2320452"/>
            <a:ext cx="6344238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đô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(MAN: Metropolitan Area Network)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3522A1C-0277-4214-9FDD-527326FF96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790" y="2823328"/>
            <a:ext cx="3996696" cy="2528522"/>
          </a:xfrm>
          <a:prstGeom prst="rect">
            <a:avLst/>
          </a:prstGeom>
          <a:noFill/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814C26E-7A2D-46DD-A8F9-42DD54A9C64E}"/>
              </a:ext>
            </a:extLst>
          </p:cNvPr>
          <p:cNvSpPr txBox="1"/>
          <p:nvPr/>
        </p:nvSpPr>
        <p:spPr>
          <a:xfrm>
            <a:off x="8819408" y="5461854"/>
            <a:ext cx="304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2.6: Mô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MAN.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26DC8A-CDD8-43C0-AAE2-B6BC488CBA8C}"/>
              </a:ext>
            </a:extLst>
          </p:cNvPr>
          <p:cNvSpPr txBox="1"/>
          <p:nvPr/>
        </p:nvSpPr>
        <p:spPr>
          <a:xfrm>
            <a:off x="4836392" y="5425895"/>
            <a:ext cx="2885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2.5: Mô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WAN.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D113E9-2AB2-46B3-A71A-301F73BDC613}"/>
              </a:ext>
            </a:extLst>
          </p:cNvPr>
          <p:cNvSpPr txBox="1"/>
          <p:nvPr/>
        </p:nvSpPr>
        <p:spPr>
          <a:xfrm>
            <a:off x="824844" y="5434706"/>
            <a:ext cx="27007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2.4: Mô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LAN.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721DF70-A314-45B1-ADB7-45DF5B312E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Chương 2 Cơ sở lý thuyết</a:t>
            </a:r>
            <a:endParaRPr dirty="0"/>
          </a:p>
        </p:txBody>
      </p:sp>
      <p:sp>
        <p:nvSpPr>
          <p:cNvPr id="525" name="Google Shape;525;p22">
            <a:hlinkClick r:id="rId3" action="ppaction://hlinksldjump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0" name="Google Shape;530;p22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531" name="Google Shape;531;p22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22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2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4" name="Google Shape;534;p22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F4C4B4B-F919-4708-8B27-60EB4D57F7C8}"/>
              </a:ext>
            </a:extLst>
          </p:cNvPr>
          <p:cNvSpPr txBox="1"/>
          <p:nvPr/>
        </p:nvSpPr>
        <p:spPr>
          <a:xfrm>
            <a:off x="165743" y="1653900"/>
            <a:ext cx="617927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2.3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niệm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wifi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6D8611-E632-44BA-8607-7397042DDAC7}"/>
              </a:ext>
            </a:extLst>
          </p:cNvPr>
          <p:cNvSpPr txBox="1"/>
          <p:nvPr/>
        </p:nvSpPr>
        <p:spPr>
          <a:xfrm>
            <a:off x="207393" y="2077381"/>
            <a:ext cx="4050623" cy="1894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WiFi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là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viết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tắt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của Wireless Fidelity là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nghệ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phép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bạn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dây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với Internet. Nó còn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gọi là 802.11, là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chuẩn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IEEE của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dây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(WLAN).</a:t>
            </a:r>
          </a:p>
        </p:txBody>
      </p:sp>
      <p:pic>
        <p:nvPicPr>
          <p:cNvPr id="233" name="Picture 232">
            <a:extLst>
              <a:ext uri="{FF2B5EF4-FFF2-40B4-BE49-F238E27FC236}">
                <a16:creationId xmlns:a16="http://schemas.microsoft.com/office/drawing/2014/main" id="{1FD2E31F-9485-42C9-BC75-97205727B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3" y="4142379"/>
            <a:ext cx="4057999" cy="2533742"/>
          </a:xfrm>
          <a:prstGeom prst="rect">
            <a:avLst/>
          </a:prstGeom>
          <a:noFill/>
        </p:spPr>
      </p:pic>
      <p:sp>
        <p:nvSpPr>
          <p:cNvPr id="243" name="TextBox 242">
            <a:extLst>
              <a:ext uri="{FF2B5EF4-FFF2-40B4-BE49-F238E27FC236}">
                <a16:creationId xmlns:a16="http://schemas.microsoft.com/office/drawing/2014/main" id="{73ABE8AC-BCC0-4EC2-8A9F-B7D394A25012}"/>
              </a:ext>
            </a:extLst>
          </p:cNvPr>
          <p:cNvSpPr txBox="1"/>
          <p:nvPr/>
        </p:nvSpPr>
        <p:spPr>
          <a:xfrm>
            <a:off x="4635996" y="1642044"/>
            <a:ext cx="2857292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 mô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wifi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DEAD992F-11FA-450F-9D48-DBBB772A9022}"/>
              </a:ext>
            </a:extLst>
          </p:cNvPr>
          <p:cNvSpPr txBox="1"/>
          <p:nvPr/>
        </p:nvSpPr>
        <p:spPr>
          <a:xfrm>
            <a:off x="4582688" y="2100118"/>
            <a:ext cx="3198731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5"/>
              </a:buBlip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(Ad-hoc)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19737F28-59EE-4472-9C6F-1DF9BCD44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782" y="3254191"/>
            <a:ext cx="3415388" cy="2455869"/>
          </a:xfrm>
          <a:prstGeom prst="rect">
            <a:avLst/>
          </a:prstGeom>
          <a:noFill/>
        </p:spPr>
      </p:pic>
      <p:sp>
        <p:nvSpPr>
          <p:cNvPr id="248" name="TextBox 247">
            <a:extLst>
              <a:ext uri="{FF2B5EF4-FFF2-40B4-BE49-F238E27FC236}">
                <a16:creationId xmlns:a16="http://schemas.microsoft.com/office/drawing/2014/main" id="{729CACAE-7A62-4D48-97A2-5D5403C0A55D}"/>
              </a:ext>
            </a:extLst>
          </p:cNvPr>
          <p:cNvSpPr txBox="1"/>
          <p:nvPr/>
        </p:nvSpPr>
        <p:spPr>
          <a:xfrm>
            <a:off x="7898249" y="1640595"/>
            <a:ext cx="2639726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5"/>
              </a:buBlip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49" name="Picture 248">
            <a:extLst>
              <a:ext uri="{FF2B5EF4-FFF2-40B4-BE49-F238E27FC236}">
                <a16:creationId xmlns:a16="http://schemas.microsoft.com/office/drawing/2014/main" id="{F0DE5F5C-F8FB-40A2-8315-5D35B8E012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3" t="7200" r="8621" b="6400"/>
          <a:stretch/>
        </p:blipFill>
        <p:spPr bwMode="auto">
          <a:xfrm>
            <a:off x="8269051" y="2034155"/>
            <a:ext cx="3234639" cy="2072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1" name="TextBox 250">
            <a:extLst>
              <a:ext uri="{FF2B5EF4-FFF2-40B4-BE49-F238E27FC236}">
                <a16:creationId xmlns:a16="http://schemas.microsoft.com/office/drawing/2014/main" id="{712EC4E7-1B8E-4896-9D1B-518409C9E811}"/>
              </a:ext>
            </a:extLst>
          </p:cNvPr>
          <p:cNvSpPr txBox="1"/>
          <p:nvPr/>
        </p:nvSpPr>
        <p:spPr>
          <a:xfrm>
            <a:off x="7898248" y="4110768"/>
            <a:ext cx="2651288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5"/>
              </a:buBlip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mở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rộng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52" name="Picture 251">
            <a:extLst>
              <a:ext uri="{FF2B5EF4-FFF2-40B4-BE49-F238E27FC236}">
                <a16:creationId xmlns:a16="http://schemas.microsoft.com/office/drawing/2014/main" id="{B8900532-5F7C-4507-9567-B23EC0F6BA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9" t="5250" r="22304" b="5013"/>
          <a:stretch/>
        </p:blipFill>
        <p:spPr bwMode="auto">
          <a:xfrm>
            <a:off x="8304891" y="4482126"/>
            <a:ext cx="3331548" cy="20339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BF9A2A-9A2E-41C0-8658-7AA1F93BE6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20FB-0ED9-4C86-A985-410C1210D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Chương 2 Cơ sở lý thuyết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E98EB-6860-4471-92CA-69B7996090AC}"/>
              </a:ext>
            </a:extLst>
          </p:cNvPr>
          <p:cNvSpPr txBox="1"/>
          <p:nvPr/>
        </p:nvSpPr>
        <p:spPr>
          <a:xfrm>
            <a:off x="174397" y="1786499"/>
            <a:ext cx="615570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2.4 Các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chuẩn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wifi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A3EE2-15CD-4B9A-92BF-1B739D827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23" y="2490123"/>
            <a:ext cx="6155702" cy="3550114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A46C93-AC0B-47F1-B109-B9466284D2FB}"/>
              </a:ext>
            </a:extLst>
          </p:cNvPr>
          <p:cNvSpPr txBox="1"/>
          <p:nvPr/>
        </p:nvSpPr>
        <p:spPr>
          <a:xfrm>
            <a:off x="297823" y="6261656"/>
            <a:ext cx="6155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2.10: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thông tin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hợp về mạng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wifi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F7D8EF-836F-4DAF-AE71-3A5375B633BD}"/>
              </a:ext>
            </a:extLst>
          </p:cNvPr>
          <p:cNvSpPr txBox="1"/>
          <p:nvPr/>
        </p:nvSpPr>
        <p:spPr>
          <a:xfrm>
            <a:off x="7197365" y="1840703"/>
            <a:ext cx="3737728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>
                <a:tab pos="4050665" algn="ctr"/>
              </a:tabLst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Thế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1G, 2G, 3G, 4G, 5G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32751C-016A-4A61-A25B-BC1628879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675" y="2513781"/>
            <a:ext cx="3337560" cy="1935480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05498C-7866-4FF5-8830-2645875996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564" y="2940435"/>
            <a:ext cx="3251389" cy="1935481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885701-0C18-4BDF-B922-DFC5D5A657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383" y="3257776"/>
            <a:ext cx="3438426" cy="1938561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6CB83C-87C6-444B-B497-B28C6F7D34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661" y="3601726"/>
            <a:ext cx="3619893" cy="2021265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6F015D-F1B3-4273-8D0D-2138EBCEFE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019" y="4004852"/>
            <a:ext cx="3596424" cy="1935480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542603-F5E5-428D-B156-F844EE4D04D3}"/>
              </a:ext>
            </a:extLst>
          </p:cNvPr>
          <p:cNvSpPr txBox="1"/>
          <p:nvPr/>
        </p:nvSpPr>
        <p:spPr>
          <a:xfrm>
            <a:off x="7499451" y="6131534"/>
            <a:ext cx="615570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Thế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1G, 2G, 3G, 4G, 5G qua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giai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đoạn</a:t>
            </a:r>
            <a:endParaRPr lang="en-US" sz="14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943F5D-F1D3-415A-97FE-E35E2E2911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304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000000"/>
      </a:accent1>
      <a:accent2>
        <a:srgbClr val="FFFFFF"/>
      </a:accent2>
      <a:accent3>
        <a:srgbClr val="EFEFEF"/>
      </a:accent3>
      <a:accent4>
        <a:srgbClr val="FF0000"/>
      </a:accent4>
      <a:accent5>
        <a:srgbClr val="FF0000"/>
      </a:accent5>
      <a:accent6>
        <a:srgbClr val="FF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1616</Words>
  <Application>Microsoft Office PowerPoint</Application>
  <PresentationFormat>Widescreen</PresentationFormat>
  <Paragraphs>185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Barlow Condensed</vt:lpstr>
      <vt:lpstr>Wingdings</vt:lpstr>
      <vt:lpstr>Symbol</vt:lpstr>
      <vt:lpstr>Times New Roman</vt:lpstr>
      <vt:lpstr>Abril Fatface</vt:lpstr>
      <vt:lpstr>Aldrich</vt:lpstr>
      <vt:lpstr>DM Serif Display</vt:lpstr>
      <vt:lpstr>Darker Grotesque SemiBold</vt:lpstr>
      <vt:lpstr>SlidesMania</vt:lpstr>
      <vt:lpstr>WIRELESS AND MOBILE NETWORK SECURITY</vt:lpstr>
      <vt:lpstr>Nội Dung</vt:lpstr>
      <vt:lpstr>Chương 1: Mô tả đề tài</vt:lpstr>
      <vt:lpstr>Chương 1 Mô tả đề tài</vt:lpstr>
      <vt:lpstr>Chương 2 Cơ sở lý thuyết</vt:lpstr>
      <vt:lpstr>Chương 2 Cơ sở lý thuyết</vt:lpstr>
      <vt:lpstr>Chương 2 Cơ sở lý thuyết</vt:lpstr>
      <vt:lpstr>Chương 2 Cơ sở lý thuyết</vt:lpstr>
      <vt:lpstr>Chương 2 Cơ sở lý thuyết</vt:lpstr>
      <vt:lpstr>Chương 2 Cơ sở lý thuyết</vt:lpstr>
      <vt:lpstr>Chương 2 Cơ sở lý thuyết</vt:lpstr>
      <vt:lpstr>Chương 2 Cơ sở lý thuyết</vt:lpstr>
      <vt:lpstr>Chương 2 Cơ sở lý thuyết</vt:lpstr>
      <vt:lpstr>Chương 2 Cơ sở lý thuyết</vt:lpstr>
      <vt:lpstr>Chương 2 Cơ sở lý thuyết</vt:lpstr>
      <vt:lpstr>Chương 2 Cơ sở lý thuyết</vt:lpstr>
      <vt:lpstr>Chương 2 Cơ sở lý thuyết</vt:lpstr>
      <vt:lpstr>Chương 2 Cơ sở lý thuyết</vt:lpstr>
      <vt:lpstr>Chương 3 Mô hình demo</vt:lpstr>
      <vt:lpstr>Chương 4 Kết luận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AND MOBILE NETWORK SECURITY</dc:title>
  <cp:lastModifiedBy>Hiệp Huỳnh</cp:lastModifiedBy>
  <cp:revision>23</cp:revision>
  <dcterms:modified xsi:type="dcterms:W3CDTF">2021-12-23T02:58:37Z</dcterms:modified>
</cp:coreProperties>
</file>